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312" r:id="rId3"/>
    <p:sldId id="257" r:id="rId5"/>
    <p:sldId id="336" r:id="rId6"/>
    <p:sldId id="259" r:id="rId7"/>
    <p:sldId id="349" r:id="rId8"/>
    <p:sldId id="337" r:id="rId9"/>
    <p:sldId id="350" r:id="rId10"/>
    <p:sldId id="339" r:id="rId11"/>
    <p:sldId id="351" r:id="rId12"/>
    <p:sldId id="341" r:id="rId13"/>
    <p:sldId id="352" r:id="rId14"/>
    <p:sldId id="343" r:id="rId15"/>
    <p:sldId id="354" r:id="rId16"/>
    <p:sldId id="355" r:id="rId17"/>
    <p:sldId id="353" r:id="rId18"/>
    <p:sldId id="345" r:id="rId19"/>
    <p:sldId id="261" r:id="rId20"/>
  </p:sldIdLst>
  <p:sldSz cx="9144000" cy="6858000" type="screen4x3"/>
  <p:notesSz cx="6858000" cy="9144000"/>
  <p:embeddedFontLst>
    <p:embeddedFont>
      <p:font typeface="Calibri" panose="020F0502020204030204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73" autoAdjust="0"/>
  </p:normalViewPr>
  <p:slideViewPr>
    <p:cSldViewPr snapToGrid="0">
      <p:cViewPr varScale="1">
        <p:scale>
          <a:sx n="97" d="100"/>
          <a:sy n="97" d="100"/>
        </p:scale>
        <p:origin x="104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4500"/>
              <a:buFont typeface="Calibri" panose="020F0502020204030204"/>
              <a:buNone/>
              <a:defRPr sz="4500" b="1">
                <a:solidFill>
                  <a:srgbClr val="FEE5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3887390" y="987426"/>
            <a:ext cx="4948877" cy="530786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07732" y="987425"/>
            <a:ext cx="3271287" cy="53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833197" y="-646235"/>
            <a:ext cx="5512777" cy="8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893835" y="2555448"/>
            <a:ext cx="527135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72418" y="640922"/>
            <a:ext cx="527135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 panose="020F050202020403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7163533" y="6559062"/>
            <a:ext cx="995729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290147" y="6559062"/>
            <a:ext cx="6873386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159262" y="6550271"/>
            <a:ext cx="703384" cy="2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286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291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 panose="020F0502020204030204"/>
              <a:buNone/>
              <a:defRPr sz="3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F386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613660" y="2004060"/>
            <a:ext cx="6402070" cy="127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  <a:tabLst>
                <a:tab pos="2743200" algn="ctr"/>
                <a:tab pos="5486400" algn="r"/>
              </a:tabLst>
            </a:pP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Thử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b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alt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</a:t>
            </a:r>
            <a:r>
              <a:rPr lang="en-US" alt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â</a:t>
            </a:r>
            <a:r>
              <a:rPr lang="en-US" alt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 dựng framework kiểm thử tự </a:t>
            </a:r>
            <a:r>
              <a:rPr lang="" alt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</a:t>
            </a:r>
            <a:r>
              <a:rPr lang="en-US" alt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ộng cho web và ứng dụng kiểm thử website Ketnoitieudung</a:t>
            </a:r>
            <a:endParaRPr lang="en-US" altLang="en-GB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-750392" y="4448383"/>
            <a:ext cx="6065403" cy="18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 err="1"/>
              <a:t>Giảng</a:t>
            </a:r>
            <a:r>
              <a:rPr lang="en-US" sz="1800" b="1" dirty="0"/>
              <a:t> </a:t>
            </a:r>
            <a:r>
              <a:rPr lang="en-US" sz="1800" b="1" dirty="0" err="1"/>
              <a:t>viên</a:t>
            </a:r>
            <a:r>
              <a:rPr lang="en-US" sz="1800" b="1" dirty="0"/>
              <a:t>: </a:t>
            </a:r>
            <a:r>
              <a:rPr lang="en-US" sz="1800" b="1" dirty="0" err="1"/>
              <a:t>Th.S</a:t>
            </a:r>
            <a:r>
              <a:rPr lang="en-US" sz="1800" b="1" dirty="0"/>
              <a:t> </a:t>
            </a:r>
            <a:r>
              <a:rPr lang="en-US" sz="1800" b="1" dirty="0" err="1"/>
              <a:t>Đỗ</a:t>
            </a:r>
            <a:r>
              <a:rPr lang="en-US" sz="1800" b="1" dirty="0"/>
              <a:t> Thị Thu Trang</a:t>
            </a:r>
            <a:endParaRPr lang="en-US" sz="1800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/>
              <a:t>SV </a:t>
            </a:r>
            <a:r>
              <a:rPr lang="en-US" sz="1800" b="1" dirty="0" err="1"/>
              <a:t>thực</a:t>
            </a:r>
            <a:r>
              <a:rPr lang="en-US" sz="1800" b="1" dirty="0"/>
              <a:t> </a:t>
            </a:r>
            <a:r>
              <a:rPr lang="en-US" sz="1800" b="1" dirty="0" err="1"/>
              <a:t>hiện</a:t>
            </a:r>
            <a:r>
              <a:rPr lang="en-US" sz="1800" b="1" dirty="0"/>
              <a:t>: </a:t>
            </a:r>
            <a:r>
              <a:rPr lang="vi-VN" altLang="en-US" sz="1800" b="1" dirty="0" err="1"/>
              <a:t>Nguyễn Trọng Minh</a:t>
            </a:r>
            <a:endParaRPr lang="vi-VN" sz="1800" b="1" dirty="0"/>
          </a:p>
          <a:p>
            <a:pPr marL="0" indent="0">
              <a:buSzPts val="2000"/>
            </a:pPr>
            <a:r>
              <a:rPr lang="vi-VN" sz="1800" b="1" dirty="0"/>
              <a:t>	</a:t>
            </a:r>
            <a:endParaRPr sz="1800" b="1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KHOA CNTT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TRƯỜNG ĐẠI HỌC SPKT HƯNG YÊN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4.</a:t>
            </a:r>
            <a:r>
              <a:rPr lang="en-US" dirty="0"/>
              <a:t> </a:t>
            </a:r>
            <a:r>
              <a:rPr lang="en-US" sz="3000" dirty="0" err="1"/>
              <a:t>Ứng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kiểm</a:t>
            </a:r>
            <a:r>
              <a:rPr lang="en-US" sz="3000" dirty="0"/>
              <a:t> </a:t>
            </a:r>
            <a:r>
              <a:rPr lang="en-US" sz="3000" dirty="0" err="1"/>
              <a:t>thử</a:t>
            </a:r>
            <a:r>
              <a:rPr lang="en-US" sz="3000" dirty="0"/>
              <a:t> </a:t>
            </a:r>
            <a:r>
              <a:rPr lang="en-US" sz="3000" dirty="0" err="1"/>
              <a:t>cho</a:t>
            </a:r>
            <a:r>
              <a:rPr lang="en-US" sz="3000" dirty="0"/>
              <a:t> Website </a:t>
            </a:r>
            <a:r>
              <a:rPr lang="en-US" sz="3000" dirty="0" err="1"/>
              <a:t>SWE.vn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8535" y="833935"/>
            <a:ext cx="8946930" cy="507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vi-VN" sz="1800" dirty="0"/>
              <a:t>Website thương mại điện tử (TMĐT) – bán công cụ, dụng cụ Ketnoitieudung.</a:t>
            </a:r>
            <a:r>
              <a:rPr lang="vi-VN" sz="1800" dirty="0"/>
              <a:t>vn.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chức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1800" b="1" dirty="0" err="1"/>
              <a:t>Đăng</a:t>
            </a:r>
            <a:r>
              <a:rPr lang="en-US" sz="1800" b="1" dirty="0"/>
              <a:t> </a:t>
            </a:r>
            <a:r>
              <a:rPr lang="en-US" sz="1800" b="1" dirty="0" err="1"/>
              <a:t>nhập</a:t>
            </a:r>
            <a:r>
              <a:rPr lang="en-US" sz="1800" dirty="0"/>
              <a:t> –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lệ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khoản</a:t>
            </a:r>
            <a:r>
              <a:rPr lang="en-US" sz="1800" dirty="0"/>
              <a:t>, </a:t>
            </a:r>
            <a:r>
              <a:rPr lang="en-US" sz="1800" dirty="0" err="1"/>
              <a:t>lỗi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trống</a:t>
            </a:r>
            <a:r>
              <a:rPr lang="en-US" sz="1800" dirty="0"/>
              <a:t>, </a:t>
            </a:r>
            <a:r>
              <a:rPr lang="en-US" sz="1800" dirty="0" err="1"/>
              <a:t>sai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.</a:t>
            </a:r>
            <a:endParaRPr lang="en-US" sz="1800" dirty="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vi-VN" sz="1800" b="1" dirty="0"/>
              <a:t>Tìm kiếm sản phẩm</a:t>
            </a:r>
            <a:r>
              <a:rPr lang="vi-VN" sz="1800" dirty="0"/>
              <a:t> – tìm theo từ khóa, lọc theo giá, thương </a:t>
            </a:r>
            <a:r>
              <a:rPr lang="vi-VN" sz="1800" dirty="0"/>
              <a:t>hiệu.</a:t>
            </a:r>
            <a:endParaRPr lang="en-US" sz="1800" dirty="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1800" b="1" dirty="0"/>
              <a:t>Danh </a:t>
            </a:r>
            <a:r>
              <a:rPr lang="en-US" sz="1800" b="1" dirty="0" err="1"/>
              <a:t>mục</a:t>
            </a:r>
            <a:r>
              <a:rPr lang="en-US" sz="1800" b="1" dirty="0"/>
              <a:t> </a:t>
            </a:r>
            <a:r>
              <a:rPr lang="en-US" sz="1800" b="1" dirty="0" err="1"/>
              <a:t>sản</a:t>
            </a:r>
            <a:r>
              <a:rPr lang="en-US" sz="1800" b="1" dirty="0"/>
              <a:t> </a:t>
            </a:r>
            <a:r>
              <a:rPr lang="en-US" sz="1800" b="1" dirty="0" err="1"/>
              <a:t>phẩm</a:t>
            </a:r>
            <a:r>
              <a:rPr lang="en-US" sz="1800" dirty="0"/>
              <a:t> –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danh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nhóm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.</a:t>
            </a:r>
            <a:endParaRPr lang="en-US" sz="1800" dirty="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vi-VN" sz="1800" b="1" dirty="0"/>
              <a:t>Giỏ hàng</a:t>
            </a:r>
            <a:r>
              <a:rPr lang="vi-VN" sz="1800" dirty="0"/>
              <a:t> – thêm, xóa, cập nhật số lượng, tính tổng tiền.</a:t>
            </a:r>
            <a:endParaRPr lang="en-US" sz="1800" dirty="0"/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vi-VN" sz="1800" b="1" dirty="0"/>
              <a:t>Thanh toán</a:t>
            </a:r>
            <a:r>
              <a:rPr lang="vi-VN" sz="1800" dirty="0"/>
              <a:t> – nhập thông tin giao hàng, chọn địa </a:t>
            </a:r>
            <a:r>
              <a:rPr lang="vi-VN" sz="1800" dirty="0"/>
              <a:t>chỉ , xác nhận đơn.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(DDT):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mỗi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đọc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đầu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excel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Mục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tiêu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đánh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giá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khả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năng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tự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động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hoá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độ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ổn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định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khi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thay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đổi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dữ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liệu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Xây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dựng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Framework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BDD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90845" cy="65532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Ketnoitieudung.vn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5. </a:t>
            </a:r>
            <a:r>
              <a:rPr lang="en-US" sz="1800" b="1" dirty="0" err="1">
                <a:solidFill>
                  <a:schemeClr val="tx1"/>
                </a:solidFill>
              </a:rPr>
              <a:t>Quá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trình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triển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khai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86710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5.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4593" y="626955"/>
            <a:ext cx="8970579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Bước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1: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tích</a:t>
            </a:r>
            <a:r>
              <a:rPr lang="en-US" sz="1300" dirty="0"/>
              <a:t> </a:t>
            </a:r>
            <a:r>
              <a:rPr lang="en-US" sz="1300" dirty="0" err="1"/>
              <a:t>yêu</a:t>
            </a:r>
            <a:r>
              <a:rPr lang="en-US" sz="1300" dirty="0"/>
              <a:t> </a:t>
            </a:r>
            <a:r>
              <a:rPr lang="en-US" sz="1300" dirty="0" err="1"/>
              <a:t>cầu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Xác</a:t>
            </a:r>
            <a:r>
              <a:rPr lang="en-US" sz="1300" dirty="0"/>
              <a:t> </a:t>
            </a:r>
            <a:r>
              <a:rPr lang="en-US" sz="1300" dirty="0" err="1"/>
              <a:t>định</a:t>
            </a:r>
            <a:r>
              <a:rPr lang="en-US" sz="1300" dirty="0"/>
              <a:t> </a:t>
            </a:r>
            <a:r>
              <a:rPr lang="en-US" sz="1300" dirty="0" err="1"/>
              <a:t>chức</a:t>
            </a:r>
            <a:r>
              <a:rPr lang="en-US" sz="1300" dirty="0"/>
              <a:t> </a:t>
            </a:r>
            <a:r>
              <a:rPr lang="en-US" sz="1300" dirty="0" err="1"/>
              <a:t>năng</a:t>
            </a:r>
            <a:r>
              <a:rPr lang="en-US" sz="1300" dirty="0"/>
              <a:t> </a:t>
            </a:r>
            <a:r>
              <a:rPr lang="en-US" sz="1300" dirty="0" err="1"/>
              <a:t>cần</a:t>
            </a:r>
            <a:r>
              <a:rPr lang="en-US" sz="1300" dirty="0"/>
              <a:t> </a:t>
            </a:r>
            <a:r>
              <a:rPr lang="en-US" sz="1300" dirty="0" err="1"/>
              <a:t>kiểm</a:t>
            </a:r>
            <a:r>
              <a:rPr lang="en-US" sz="1300" dirty="0"/>
              <a:t> </a:t>
            </a:r>
            <a:r>
              <a:rPr lang="en-US" sz="1300" dirty="0" err="1"/>
              <a:t>thử</a:t>
            </a:r>
            <a:r>
              <a:rPr lang="en-US" sz="1300" dirty="0"/>
              <a:t> </a:t>
            </a:r>
            <a:r>
              <a:rPr lang="en-US" sz="1300" dirty="0" err="1"/>
              <a:t>của</a:t>
            </a:r>
            <a:r>
              <a:rPr lang="en-US" sz="1300" dirty="0"/>
              <a:t> website </a:t>
            </a:r>
            <a:r>
              <a:rPr lang="vi-VN" altLang="en-US" sz="1300" dirty="0" err="1"/>
              <a:t>Ketnoitieudung.vn</a:t>
            </a:r>
            <a:r>
              <a:rPr lang="en-US" sz="1300" dirty="0"/>
              <a:t>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Lập</a:t>
            </a:r>
            <a:r>
              <a:rPr lang="en-US" sz="1300" dirty="0"/>
              <a:t> </a:t>
            </a:r>
            <a:r>
              <a:rPr lang="en-US" sz="1300" dirty="0" err="1"/>
              <a:t>danh</a:t>
            </a:r>
            <a:r>
              <a:rPr lang="en-US" sz="1300" dirty="0"/>
              <a:t> </a:t>
            </a:r>
            <a:r>
              <a:rPr lang="en-US" sz="1300" dirty="0" err="1"/>
              <a:t>sách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Test Scenario </a:t>
            </a:r>
            <a:r>
              <a:rPr lang="en-US" sz="1300" dirty="0" err="1"/>
              <a:t>và</a:t>
            </a:r>
            <a:r>
              <a:rPr lang="en-US" sz="1300" dirty="0"/>
              <a:t> Test Case.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300" b="1" dirty="0" err="1"/>
              <a:t>Bước</a:t>
            </a:r>
            <a:r>
              <a:rPr lang="en-US" sz="1300" b="1" dirty="0"/>
              <a:t> 2 </a:t>
            </a:r>
            <a:r>
              <a:rPr lang="en-US" sz="1300" dirty="0"/>
              <a:t>: </a:t>
            </a:r>
            <a:r>
              <a:rPr lang="en-US" sz="1300" dirty="0" err="1"/>
              <a:t>Thiết</a:t>
            </a:r>
            <a:r>
              <a:rPr lang="en-US" sz="1300" dirty="0"/>
              <a:t> </a:t>
            </a:r>
            <a:r>
              <a:rPr lang="en-US" sz="1300" dirty="0" err="1"/>
              <a:t>kế</a:t>
            </a:r>
            <a:r>
              <a:rPr lang="en-US" sz="1300" dirty="0"/>
              <a:t> </a:t>
            </a:r>
            <a:r>
              <a:rPr lang="en-US" sz="1300" dirty="0" err="1"/>
              <a:t>kịch</a:t>
            </a:r>
            <a:r>
              <a:rPr lang="en-US" sz="1300" dirty="0"/>
              <a:t> </a:t>
            </a:r>
            <a:r>
              <a:rPr lang="en-US" sz="1300" dirty="0" err="1"/>
              <a:t>bản</a:t>
            </a:r>
            <a:r>
              <a:rPr lang="en-US" sz="1300" dirty="0"/>
              <a:t> </a:t>
            </a:r>
            <a:r>
              <a:rPr lang="en-US" sz="1300" dirty="0" err="1"/>
              <a:t>kiểm</a:t>
            </a:r>
            <a:r>
              <a:rPr lang="en-US" sz="1300" dirty="0"/>
              <a:t> </a:t>
            </a:r>
            <a:r>
              <a:rPr lang="en-US" sz="1300" dirty="0" err="1"/>
              <a:t>thử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Viết</a:t>
            </a:r>
            <a:r>
              <a:rPr lang="en-US" sz="1300" dirty="0"/>
              <a:t> </a:t>
            </a:r>
            <a:r>
              <a:rPr lang="en-US" sz="1300" dirty="0" err="1"/>
              <a:t>kịch</a:t>
            </a:r>
            <a:r>
              <a:rPr lang="en-US" sz="1300" dirty="0"/>
              <a:t> </a:t>
            </a:r>
            <a:r>
              <a:rPr lang="en-US" sz="1300" dirty="0" err="1"/>
              <a:t>bản</a:t>
            </a:r>
            <a:r>
              <a:rPr lang="en-US" sz="1300" dirty="0"/>
              <a:t> test chi </a:t>
            </a:r>
            <a:r>
              <a:rPr lang="en-US" sz="1300" dirty="0" err="1"/>
              <a:t>tiết</a:t>
            </a:r>
            <a:r>
              <a:rPr lang="en-US" sz="1300" dirty="0"/>
              <a:t> </a:t>
            </a:r>
            <a:r>
              <a:rPr lang="en-US" sz="1300" dirty="0" err="1"/>
              <a:t>cho</a:t>
            </a:r>
            <a:r>
              <a:rPr lang="en-US" sz="1300" dirty="0"/>
              <a:t> </a:t>
            </a:r>
            <a:r>
              <a:rPr lang="en-US" sz="1300" dirty="0" err="1"/>
              <a:t>từng</a:t>
            </a:r>
            <a:r>
              <a:rPr lang="en-US" sz="1300" dirty="0"/>
              <a:t> </a:t>
            </a:r>
            <a:r>
              <a:rPr lang="en-US" sz="1300" dirty="0" err="1"/>
              <a:t>chức</a:t>
            </a:r>
            <a:r>
              <a:rPr lang="en-US" sz="1300" dirty="0"/>
              <a:t> </a:t>
            </a:r>
            <a:r>
              <a:rPr lang="en-US" sz="1300" dirty="0" err="1"/>
              <a:t>năng</a:t>
            </a:r>
            <a:r>
              <a:rPr lang="en-US" sz="1300" dirty="0"/>
              <a:t> (login, </a:t>
            </a:r>
            <a:r>
              <a:rPr lang="vi-VN" altLang="en-US" sz="1300" dirty="0"/>
              <a:t>đăng ký,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, </a:t>
            </a:r>
            <a:r>
              <a:rPr lang="en-US" sz="1300" dirty="0" err="1"/>
              <a:t>giỏ</a:t>
            </a:r>
            <a:r>
              <a:rPr lang="en-US" sz="1300" dirty="0"/>
              <a:t> </a:t>
            </a:r>
            <a:r>
              <a:rPr lang="en-US" sz="1300" dirty="0" err="1"/>
              <a:t>hàng</a:t>
            </a:r>
            <a:r>
              <a:rPr lang="en-US" sz="1300" dirty="0"/>
              <a:t>...).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Xác</a:t>
            </a:r>
            <a:r>
              <a:rPr lang="en-US" sz="1300" dirty="0"/>
              <a:t> </a:t>
            </a:r>
            <a:r>
              <a:rPr lang="en-US" sz="1300" dirty="0" err="1"/>
              <a:t>định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r>
              <a:rPr lang="en-US" sz="1300" dirty="0"/>
              <a:t> </a:t>
            </a:r>
            <a:r>
              <a:rPr lang="en-US" sz="1300" dirty="0" err="1"/>
              <a:t>đầu</a:t>
            </a:r>
            <a:r>
              <a:rPr lang="en-US" sz="1300" dirty="0"/>
              <a:t> </a:t>
            </a:r>
            <a:r>
              <a:rPr lang="en-US" sz="1300" dirty="0" err="1"/>
              <a:t>vào</a:t>
            </a:r>
            <a:r>
              <a:rPr lang="en-US" sz="1300" dirty="0"/>
              <a:t>, </a:t>
            </a:r>
            <a:r>
              <a:rPr lang="en-US" sz="1300" dirty="0" err="1"/>
              <a:t>kết</a:t>
            </a:r>
            <a:r>
              <a:rPr lang="en-US" sz="1300" dirty="0"/>
              <a:t> </a:t>
            </a:r>
            <a:r>
              <a:rPr lang="en-US" sz="1300" dirty="0" err="1"/>
              <a:t>quả</a:t>
            </a:r>
            <a:r>
              <a:rPr lang="en-US" sz="1300" dirty="0"/>
              <a:t> </a:t>
            </a:r>
            <a:r>
              <a:rPr lang="en-US" sz="1300" dirty="0" err="1"/>
              <a:t>mong</a:t>
            </a:r>
            <a:r>
              <a:rPr lang="en-US" sz="1300" dirty="0"/>
              <a:t> </a:t>
            </a:r>
            <a:r>
              <a:rPr lang="en-US" sz="1300" dirty="0" err="1"/>
              <a:t>đợi</a:t>
            </a:r>
            <a:r>
              <a:rPr lang="en-US" sz="1300" dirty="0"/>
              <a:t>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300" dirty="0" err="1"/>
              <a:t>Bước</a:t>
            </a:r>
            <a:r>
              <a:rPr lang="en-US" sz="1300" dirty="0"/>
              <a:t> 3: </a:t>
            </a:r>
            <a:r>
              <a:rPr lang="en-US" sz="1300" dirty="0" err="1"/>
              <a:t>Xây</a:t>
            </a:r>
            <a:r>
              <a:rPr lang="en-US" sz="1300" dirty="0"/>
              <a:t> </a:t>
            </a:r>
            <a:r>
              <a:rPr lang="en-US" sz="1300" dirty="0" err="1"/>
              <a:t>dựng</a:t>
            </a:r>
            <a:r>
              <a:rPr lang="en-US" sz="1300" dirty="0"/>
              <a:t> framework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vi-VN" sz="1300" dirty="0"/>
              <a:t>Tạo cấu trúc thư mục theo mô hình POM + DDT.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Viết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lớp</a:t>
            </a:r>
            <a:r>
              <a:rPr lang="en-US" sz="1300" dirty="0"/>
              <a:t> Page, Test, Utils, Data.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300" dirty="0" err="1"/>
              <a:t>Bước</a:t>
            </a:r>
            <a:r>
              <a:rPr lang="en-US" sz="1300" dirty="0"/>
              <a:t> 4: </a:t>
            </a:r>
            <a:r>
              <a:rPr lang="en-US" sz="1300" dirty="0" err="1"/>
              <a:t>Thực</a:t>
            </a:r>
            <a:r>
              <a:rPr lang="en-US" sz="1300" dirty="0"/>
              <a:t> </a:t>
            </a:r>
            <a:r>
              <a:rPr lang="en-US" sz="1300" dirty="0" err="1"/>
              <a:t>thi</a:t>
            </a:r>
            <a:r>
              <a:rPr lang="en-US" sz="1300" dirty="0"/>
              <a:t> </a:t>
            </a:r>
            <a:r>
              <a:rPr lang="en-US" sz="1300" dirty="0" err="1"/>
              <a:t>kiểm</a:t>
            </a:r>
            <a:r>
              <a:rPr lang="en-US" sz="1300" dirty="0"/>
              <a:t> </a:t>
            </a:r>
            <a:r>
              <a:rPr lang="en-US" sz="1300" dirty="0" err="1"/>
              <a:t>thử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Chạy</a:t>
            </a:r>
            <a:r>
              <a:rPr lang="en-US" sz="1300" dirty="0"/>
              <a:t> test </a:t>
            </a:r>
            <a:r>
              <a:rPr lang="en-US" sz="1300" dirty="0" err="1"/>
              <a:t>với</a:t>
            </a:r>
            <a:r>
              <a:rPr lang="en-US" sz="1300" dirty="0"/>
              <a:t> </a:t>
            </a:r>
            <a:r>
              <a:rPr lang="en-US" sz="1300" dirty="0" err="1"/>
              <a:t>nhiều</a:t>
            </a:r>
            <a:r>
              <a:rPr lang="en-US" sz="1300" dirty="0"/>
              <a:t> </a:t>
            </a:r>
            <a:r>
              <a:rPr lang="en-US" sz="1300" dirty="0" err="1"/>
              <a:t>bộ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r>
              <a:rPr lang="en-US" sz="1300" dirty="0"/>
              <a:t> Excel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Tự</a:t>
            </a:r>
            <a:r>
              <a:rPr lang="en-US" sz="1300" dirty="0"/>
              <a:t> </a:t>
            </a:r>
            <a:r>
              <a:rPr lang="en-US" sz="1300" dirty="0" err="1"/>
              <a:t>động</a:t>
            </a:r>
            <a:r>
              <a:rPr lang="en-US" sz="1300" dirty="0"/>
              <a:t> </a:t>
            </a:r>
            <a:r>
              <a:rPr lang="en-US" sz="1300" dirty="0" err="1"/>
              <a:t>ghi</a:t>
            </a:r>
            <a:r>
              <a:rPr lang="en-US" sz="1300" dirty="0"/>
              <a:t> log, </a:t>
            </a:r>
            <a:r>
              <a:rPr lang="en-US" sz="1300" dirty="0" err="1"/>
              <a:t>chụp</a:t>
            </a:r>
            <a:r>
              <a:rPr lang="en-US" sz="1300" dirty="0"/>
              <a:t> </a:t>
            </a:r>
            <a:r>
              <a:rPr lang="en-US" sz="1300" dirty="0" err="1"/>
              <a:t>ảnh</a:t>
            </a:r>
            <a:r>
              <a:rPr lang="en-US" sz="1300" dirty="0"/>
              <a:t> </a:t>
            </a:r>
            <a:r>
              <a:rPr lang="en-US" sz="1300" dirty="0" err="1"/>
              <a:t>khi</a:t>
            </a:r>
            <a:r>
              <a:rPr lang="en-US" sz="1300" dirty="0"/>
              <a:t> </a:t>
            </a:r>
            <a:r>
              <a:rPr lang="en-US" sz="1300" dirty="0" err="1"/>
              <a:t>lỗi</a:t>
            </a:r>
            <a:r>
              <a:rPr lang="en-US" sz="1300" dirty="0"/>
              <a:t>, </a:t>
            </a:r>
            <a:r>
              <a:rPr lang="en-US" sz="1300" dirty="0" err="1"/>
              <a:t>xuất</a:t>
            </a:r>
            <a:r>
              <a:rPr lang="en-US" sz="1300" dirty="0"/>
              <a:t> </a:t>
            </a:r>
            <a:r>
              <a:rPr lang="en-US" sz="1300" dirty="0" err="1"/>
              <a:t>báo</a:t>
            </a:r>
            <a:r>
              <a:rPr lang="en-US" sz="1300" dirty="0"/>
              <a:t> </a:t>
            </a:r>
            <a:r>
              <a:rPr lang="en-US" sz="1300" dirty="0" err="1"/>
              <a:t>cáo</a:t>
            </a:r>
            <a:r>
              <a:rPr lang="en-US" sz="1300" dirty="0"/>
              <a:t>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300" dirty="0" err="1"/>
              <a:t>Bước</a:t>
            </a:r>
            <a:r>
              <a:rPr lang="en-US" sz="1300" dirty="0"/>
              <a:t> 5: </a:t>
            </a:r>
            <a:r>
              <a:rPr lang="en-US" sz="1300" dirty="0" err="1"/>
              <a:t>Đánh</a:t>
            </a:r>
            <a:r>
              <a:rPr lang="en-US" sz="1300" dirty="0"/>
              <a:t> </a:t>
            </a:r>
            <a:r>
              <a:rPr lang="en-US" sz="1300" dirty="0" err="1"/>
              <a:t>giá</a:t>
            </a:r>
            <a:r>
              <a:rPr lang="en-US" sz="1300" dirty="0"/>
              <a:t> </a:t>
            </a:r>
            <a:r>
              <a:rPr lang="en-US" sz="1300" dirty="0" err="1"/>
              <a:t>kết</a:t>
            </a:r>
            <a:r>
              <a:rPr lang="en-US" sz="1300" dirty="0"/>
              <a:t> </a:t>
            </a:r>
            <a:r>
              <a:rPr lang="en-US" sz="1300" dirty="0" err="1"/>
              <a:t>quả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/>
              <a:t>So </a:t>
            </a:r>
            <a:r>
              <a:rPr lang="en-US" sz="1300" dirty="0" err="1"/>
              <a:t>sánh</a:t>
            </a:r>
            <a:r>
              <a:rPr lang="en-US" sz="1300" dirty="0"/>
              <a:t> </a:t>
            </a:r>
            <a:r>
              <a:rPr lang="en-US" sz="1300" dirty="0" err="1"/>
              <a:t>hiệu</a:t>
            </a:r>
            <a:r>
              <a:rPr lang="en-US" sz="1300" dirty="0"/>
              <a:t> </a:t>
            </a:r>
            <a:r>
              <a:rPr lang="en-US" sz="1300" dirty="0" err="1"/>
              <a:t>quả</a:t>
            </a:r>
            <a:r>
              <a:rPr lang="en-US" sz="1300" dirty="0"/>
              <a:t> </a:t>
            </a:r>
            <a:r>
              <a:rPr lang="en-US" sz="1300" dirty="0" err="1"/>
              <a:t>giữa</a:t>
            </a:r>
            <a:r>
              <a:rPr lang="en-US" sz="1300" dirty="0"/>
              <a:t> </a:t>
            </a:r>
            <a:r>
              <a:rPr lang="en-US" sz="1300" dirty="0" err="1"/>
              <a:t>kiểm</a:t>
            </a:r>
            <a:r>
              <a:rPr lang="en-US" sz="1300" dirty="0"/>
              <a:t> </a:t>
            </a:r>
            <a:r>
              <a:rPr lang="en-US" sz="1300" dirty="0" err="1"/>
              <a:t>thử</a:t>
            </a:r>
            <a:r>
              <a:rPr lang="en-US" sz="1300" dirty="0"/>
              <a:t> </a:t>
            </a:r>
            <a:r>
              <a:rPr lang="en-US" sz="1300" dirty="0" err="1"/>
              <a:t>thủ</a:t>
            </a:r>
            <a:r>
              <a:rPr lang="en-US" sz="1300" dirty="0"/>
              <a:t> </a:t>
            </a:r>
            <a:r>
              <a:rPr lang="en-US" sz="1300" dirty="0" err="1"/>
              <a:t>công</a:t>
            </a:r>
            <a:r>
              <a:rPr lang="en-US" sz="1300" dirty="0"/>
              <a:t> </a:t>
            </a:r>
            <a:r>
              <a:rPr lang="en-US" sz="1300" dirty="0" err="1"/>
              <a:t>và</a:t>
            </a:r>
            <a:r>
              <a:rPr lang="en-US" sz="1300" dirty="0"/>
              <a:t> </a:t>
            </a:r>
            <a:r>
              <a:rPr lang="en-US" sz="1300" dirty="0" err="1"/>
              <a:t>tự</a:t>
            </a:r>
            <a:r>
              <a:rPr lang="en-US" sz="1300" dirty="0"/>
              <a:t> </a:t>
            </a:r>
            <a:r>
              <a:rPr lang="en-US" sz="1300" dirty="0" err="1"/>
              <a:t>động</a:t>
            </a:r>
            <a:r>
              <a:rPr lang="en-US" sz="1300" dirty="0"/>
              <a:t>.</a:t>
            </a:r>
            <a:endParaRPr lang="en-US" sz="1300" dirty="0"/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</a:pPr>
            <a:r>
              <a:rPr lang="en-US" sz="1300" dirty="0" err="1"/>
              <a:t>Tổng</a:t>
            </a:r>
            <a:r>
              <a:rPr lang="en-US" sz="1300" dirty="0"/>
              <a:t> </a:t>
            </a:r>
            <a:r>
              <a:rPr lang="en-US" sz="1300" dirty="0" err="1"/>
              <a:t>hợp</a:t>
            </a:r>
            <a:r>
              <a:rPr lang="en-US" sz="1300" dirty="0"/>
              <a:t> </a:t>
            </a:r>
            <a:r>
              <a:rPr lang="en-US" sz="1300" dirty="0" err="1"/>
              <a:t>báo</a:t>
            </a:r>
            <a:r>
              <a:rPr lang="en-US" sz="1300" dirty="0"/>
              <a:t> </a:t>
            </a:r>
            <a:r>
              <a:rPr lang="en-US" sz="1300" dirty="0" err="1"/>
              <a:t>cáo</a:t>
            </a:r>
            <a:r>
              <a:rPr lang="en-US" sz="1300" dirty="0"/>
              <a:t>: </a:t>
            </a:r>
            <a:r>
              <a:rPr lang="en-US" sz="1300" dirty="0" err="1"/>
              <a:t>tỷ</a:t>
            </a:r>
            <a:r>
              <a:rPr lang="en-US" sz="1300" dirty="0"/>
              <a:t> </a:t>
            </a:r>
            <a:r>
              <a:rPr lang="en-US" sz="1300" dirty="0" err="1"/>
              <a:t>lệ</a:t>
            </a:r>
            <a:r>
              <a:rPr lang="en-US" sz="1300" dirty="0"/>
              <a:t> pass/fail, </a:t>
            </a:r>
            <a:r>
              <a:rPr lang="en-US" sz="1300" dirty="0" err="1"/>
              <a:t>thời</a:t>
            </a:r>
            <a:r>
              <a:rPr lang="en-US" sz="1300" dirty="0"/>
              <a:t> </a:t>
            </a:r>
            <a:r>
              <a:rPr lang="en-US" sz="1300" dirty="0" err="1"/>
              <a:t>gian</a:t>
            </a:r>
            <a:r>
              <a:rPr lang="en-US" sz="1300" dirty="0"/>
              <a:t>, </a:t>
            </a:r>
            <a:r>
              <a:rPr lang="en-US" sz="1300" dirty="0" err="1"/>
              <a:t>độ</a:t>
            </a:r>
            <a:r>
              <a:rPr lang="en-US" sz="1300" dirty="0"/>
              <a:t> </a:t>
            </a:r>
            <a:r>
              <a:rPr lang="en-US" sz="1300" dirty="0" err="1"/>
              <a:t>ổn</a:t>
            </a:r>
            <a:r>
              <a:rPr lang="en-US" sz="1300" dirty="0"/>
              <a:t> </a:t>
            </a:r>
            <a:r>
              <a:rPr lang="en-US" sz="1300" dirty="0" err="1"/>
              <a:t>định</a:t>
            </a:r>
            <a:r>
              <a:rPr lang="en-US" sz="1300" dirty="0"/>
              <a:t>.</a:t>
            </a:r>
            <a:endParaRPr lang="en-US" sz="13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 </a:t>
            </a:r>
            <a:r>
              <a:rPr lang="vi-VN" dirty="0"/>
              <a:t>Kết quả đạt được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3063" y="817629"/>
            <a:ext cx="914400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sz="1800" dirty="0"/>
              <a:t>Xây dựng thành công framework kiểm thử tự động theo hướng DDT bằng Selenium.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thử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website </a:t>
            </a:r>
            <a:r>
              <a:rPr lang="vi-VN" altLang="en-US" sz="1800" dirty="0" err="1"/>
              <a:t>Ketnoitieudung.vn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800" dirty="0"/>
              <a:t>Framework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tái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,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rộng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ổn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cao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vi-VN" sz="1800" dirty="0"/>
              <a:t>Giảm hơn 60–70% thời gian kiểm thử so với thủ công.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 </a:t>
            </a:r>
            <a:r>
              <a:rPr lang="vi-VN" dirty="0"/>
              <a:t>Hạn chế và hướng phát triển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0357" y="960899"/>
            <a:ext cx="8237483" cy="452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Hạn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chế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sz="1800" dirty="0"/>
              <a:t>Báo cáo chưa có dashboard thống kê trực quan.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phát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triển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CI/CD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Jenkins / GitHub Actions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tục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rộng</a:t>
            </a:r>
            <a:r>
              <a:rPr lang="en-US" sz="1800" dirty="0"/>
              <a:t> sang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thử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(JMeter)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(</a:t>
            </a:r>
            <a:r>
              <a:rPr lang="en-US" sz="1800" dirty="0" err="1"/>
              <a:t>OWASP</a:t>
            </a:r>
            <a:r>
              <a:rPr lang="en-US" sz="1800" dirty="0"/>
              <a:t> ZAP).</a:t>
            </a:r>
            <a:endParaRPr lang="en-US" sz="1800" dirty="0"/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sz="1800" dirty="0"/>
              <a:t>Xây dựng giao diện báo cáo chuyên nghiệp hơn.</a:t>
            </a:r>
            <a:endParaRPr lang="vi-VN" sz="1800" dirty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Xây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dựng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Framework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BDD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16550" cy="64516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Ketnoitieudung.vn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khai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6.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Tổng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endParaRPr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 panose="020F0502020204030204"/>
              <a:buNone/>
            </a:pPr>
            <a:r>
              <a:rPr lang="en-US" dirty="0" err="1">
                <a:solidFill>
                  <a:schemeClr val="bg1"/>
                </a:solidFill>
              </a:rPr>
              <a:t>6.Tổng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4137" y="1016877"/>
            <a:ext cx="8347842" cy="323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700" b="1" dirty="0"/>
              <a:t>Tầm quan trọng của kiểm thử tự động:</a:t>
            </a:r>
            <a:r>
              <a:rPr lang="vi-VN" sz="1700" dirty="0"/>
              <a:t> Giúp giảm thiểu lỗi và tăng độ chính xác</a:t>
            </a:r>
            <a:r>
              <a:rPr lang="en-US" sz="1700" dirty="0"/>
              <a:t> </a:t>
            </a:r>
            <a:r>
              <a:rPr lang="vi-VN" sz="1700" dirty="0"/>
              <a:t>trong quá trình phát triển phần mềm.</a:t>
            </a:r>
            <a:endParaRPr lang="vi-VN" sz="17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700" b="1" dirty="0"/>
              <a:t>Lợi ích của </a:t>
            </a:r>
            <a:r>
              <a:rPr lang="en-US" sz="1700" b="1" dirty="0"/>
              <a:t>DDT</a:t>
            </a:r>
            <a:r>
              <a:rPr lang="vi-VN" sz="1700" b="1" dirty="0"/>
              <a:t> và Selenium:</a:t>
            </a:r>
            <a:r>
              <a:rPr lang="vi-VN" sz="1700" dirty="0"/>
              <a:t> Hỗ trợ việc phát triển và kiểm thử ứng dụng web nhanh chóng, hiệu quả, dễ hiểu và dễ bảo trì.</a:t>
            </a:r>
            <a:endParaRPr lang="vi-VN" sz="17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1700" b="1" dirty="0"/>
              <a:t>Hướng tới tương lai:</a:t>
            </a:r>
            <a:r>
              <a:rPr lang="vi-VN" sz="1700" dirty="0"/>
              <a:t> Nâng cao khả năng tự động hóa và tối ưu hóa quy trình kiểm thử cho website </a:t>
            </a:r>
            <a:r>
              <a:rPr lang="vi-VN" altLang="en-US" sz="1700" dirty="0"/>
              <a:t>Ketnoitieudung</a:t>
            </a:r>
            <a:r>
              <a:rPr lang="vi-VN" sz="1700" dirty="0"/>
              <a:t>.</a:t>
            </a:r>
            <a:endParaRPr lang="vi-VN" sz="17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628650" y="355795"/>
            <a:ext cx="7886700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3. </a:t>
            </a:r>
            <a:r>
              <a:rPr lang="en-US" sz="1800" b="1" dirty="0" err="1"/>
              <a:t>Xây</a:t>
            </a:r>
            <a:r>
              <a:rPr lang="en-US" sz="1800" b="1" dirty="0"/>
              <a:t> </a:t>
            </a:r>
            <a:r>
              <a:rPr lang="en-US" sz="1800" b="1" dirty="0" err="1"/>
              <a:t>dựng</a:t>
            </a:r>
            <a:r>
              <a:rPr lang="en-US" sz="1800" b="1" dirty="0"/>
              <a:t> Framework</a:t>
            </a:r>
            <a:endParaRPr sz="1800" b="1" dirty="0"/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 err="1">
                <a:solidFill>
                  <a:schemeClr val="dk1"/>
                </a:solidFill>
              </a:rPr>
              <a:t>Giới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thiệu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Selenium </a:t>
            </a:r>
            <a:r>
              <a:rPr lang="en-US" sz="1800" b="1" dirty="0" err="1">
                <a:solidFill>
                  <a:schemeClr val="dk1"/>
                </a:solidFill>
              </a:rPr>
              <a:t>và</a:t>
            </a:r>
            <a:r>
              <a:rPr lang="en-US" sz="1800" b="1" dirty="0">
                <a:solidFill>
                  <a:schemeClr val="dk1"/>
                </a:solidFill>
              </a:rPr>
              <a:t> DDT</a:t>
            </a:r>
            <a:endParaRPr lang="vi-VN" dirty="0"/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Mục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tiêu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vi-VN" sz="1800" b="1" dirty="0">
                <a:solidFill>
                  <a:schemeClr val="dk1"/>
                </a:solidFill>
              </a:rPr>
              <a:t>c</a:t>
            </a:r>
            <a:r>
              <a:rPr lang="en-US" sz="1800" b="1" dirty="0" err="1">
                <a:solidFill>
                  <a:schemeClr val="dk1"/>
                </a:solidFill>
              </a:rPr>
              <a:t>ủa</a:t>
            </a:r>
            <a:r>
              <a:rPr lang="vi-VN" sz="1800" b="1" dirty="0">
                <a:solidFill>
                  <a:schemeClr val="dk1"/>
                </a:solidFill>
              </a:rPr>
              <a:t>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570220" cy="69786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4. </a:t>
            </a:r>
            <a:r>
              <a:rPr lang="en-US" sz="1800" b="1" dirty="0" err="1">
                <a:solidFill>
                  <a:schemeClr val="dk1"/>
                </a:solidFill>
              </a:rPr>
              <a:t>Ứng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dụng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cho</a:t>
            </a:r>
            <a:r>
              <a:rPr lang="en-US" sz="1800" b="1" dirty="0">
                <a:solidFill>
                  <a:schemeClr val="dk1"/>
                </a:solidFill>
              </a:rPr>
              <a:t> Website </a:t>
            </a:r>
            <a:r>
              <a:rPr lang="vi-VN" altLang="en-US" sz="1800" b="1" dirty="0" err="1">
                <a:solidFill>
                  <a:schemeClr val="dk1"/>
                </a:solidFill>
              </a:rPr>
              <a:t>Ketnoitieudung.</a:t>
            </a:r>
            <a:r>
              <a:rPr lang="vi-VN" altLang="en-US" sz="1800" b="1" dirty="0" err="1">
                <a:solidFill>
                  <a:schemeClr val="dk1"/>
                </a:solidFill>
              </a:rPr>
              <a:t>vn</a:t>
            </a:r>
            <a:endParaRPr lang="vi-VN" altLang="en-US" sz="1800" b="1" dirty="0" err="1">
              <a:solidFill>
                <a:schemeClr val="dk1"/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5. </a:t>
            </a:r>
            <a:r>
              <a:rPr lang="en-US" sz="1800" b="1" dirty="0" err="1">
                <a:solidFill>
                  <a:schemeClr val="dk1"/>
                </a:solidFill>
              </a:rPr>
              <a:t>Quá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trình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triển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khai</a:t>
            </a:r>
            <a:endParaRPr dirty="0"/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6.</a:t>
            </a:r>
            <a:r>
              <a:rPr lang="en-US" sz="1800" b="1" dirty="0" err="1"/>
              <a:t>Tổng</a:t>
            </a:r>
            <a:r>
              <a:rPr lang="en-US" sz="1800" b="1" dirty="0"/>
              <a:t> </a:t>
            </a:r>
            <a:r>
              <a:rPr lang="en-US" sz="1800" b="1" dirty="0" err="1"/>
              <a:t>kết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Xây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dựng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Framework</a:t>
            </a:r>
            <a:endParaRPr sz="1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BDD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Mục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tiêu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của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đề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27980" cy="61341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</a:rPr>
              <a:t>Ketnoitieudung.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</a:rPr>
              <a:t>vn</a:t>
            </a:r>
            <a:endParaRPr lang="vi-VN" altLang="en-US" sz="1800" b="1" dirty="0" err="1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khai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156139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1732" y="702845"/>
            <a:ext cx="8857317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tiêu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tổng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quát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Xây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framework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website </a:t>
            </a:r>
            <a:r>
              <a:rPr kumimoji="0" lang="vi-VN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Ketnoitieudung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.vn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bằng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Selenium WebDriver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Data-Driven Testing (DDT)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Tự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động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hoá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các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bước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kiểm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thử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giúp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giảm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thiểu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sai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sót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tiết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kiệm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thời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gian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chi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phí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so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với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kiểm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thử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thủ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Mục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tiêu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cụ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Nghiên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cứu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DDT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Thiết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cấu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trúc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framework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hoạt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bảo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mở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rộng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chức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website: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nhập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 ký,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kiếm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sản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phẩm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Thanh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toán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Đánh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so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sánh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giữa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thủ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Xây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dựng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2. </a:t>
            </a:r>
            <a:r>
              <a:rPr lang="en-US" sz="1800" b="1" dirty="0" err="1">
                <a:solidFill>
                  <a:schemeClr val="tx1"/>
                </a:solidFill>
              </a:rPr>
              <a:t>Giới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thiệu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về</a:t>
            </a:r>
            <a:r>
              <a:rPr lang="en-US" sz="1800" b="1" dirty="0">
                <a:solidFill>
                  <a:schemeClr val="tx1"/>
                </a:solidFill>
              </a:rPr>
              <a:t> Selenium </a:t>
            </a:r>
            <a:r>
              <a:rPr lang="en-US" sz="1800" b="1" dirty="0" err="1">
                <a:solidFill>
                  <a:schemeClr val="tx1"/>
                </a:solidFill>
              </a:rPr>
              <a:t>và</a:t>
            </a:r>
            <a:r>
              <a:rPr lang="en-US" sz="1800" b="1" dirty="0">
                <a:solidFill>
                  <a:schemeClr val="tx1"/>
                </a:solidFill>
              </a:rPr>
              <a:t> DDT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</a:t>
            </a: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tài</a:t>
            </a:r>
            <a:endParaRPr lang="vi-VN" sz="1800" b="1" dirty="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385435" cy="60325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Ketnoitieudung.vn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khai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vi-VN" dirty="0">
                <a:solidFill>
                  <a:schemeClr val="bg1"/>
                </a:solidFill>
              </a:rPr>
              <a:t>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Selenium </a:t>
            </a:r>
            <a:r>
              <a:rPr lang="en-US" dirty="0" err="1"/>
              <a:t>và</a:t>
            </a:r>
            <a:r>
              <a:rPr lang="en-US" dirty="0"/>
              <a:t> DDT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0146" y="718197"/>
            <a:ext cx="8262647" cy="452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Loại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framework: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Testing Framework (DDT) –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biệt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lệnh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mở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rộng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sử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Ứng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dụng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hoá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thao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trên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duyệt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(login, </a:t>
            </a:r>
            <a:r>
              <a:rPr kumimoji="0" lang="vi-VN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đăng ký,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tìm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kiếm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..).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Đọc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thử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Excel -&gt;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chạy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test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nhiều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bộ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Các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thành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phần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Page Object: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tả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tử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vi </a:t>
            </a:r>
            <a:r>
              <a:rPr lang="en-US" sz="1800" dirty="0" err="1"/>
              <a:t>từng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endParaRPr lang="en-US" sz="1800" dirty="0"/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Test Script: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kịch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thử</a:t>
            </a:r>
            <a:r>
              <a:rPr lang="en-US" sz="1800" dirty="0"/>
              <a:t> (</a:t>
            </a:r>
            <a:r>
              <a:rPr lang="en-US" sz="1800" dirty="0" err="1"/>
              <a:t>Pytest</a:t>
            </a:r>
            <a:r>
              <a:rPr lang="en-US" sz="1800" dirty="0"/>
              <a:t>)</a:t>
            </a:r>
            <a:endParaRPr lang="en-US" sz="1800" dirty="0"/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Data File: </a:t>
            </a:r>
            <a:r>
              <a:rPr lang="vi-VN" sz="1800" dirty="0"/>
              <a:t>Lưu dữ liệu (Excel, CSV)</a:t>
            </a:r>
            <a:endParaRPr lang="en-US" sz="1800" dirty="0"/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Utili</a:t>
            </a:r>
            <a:r>
              <a:rPr lang="vi-VN" altLang="en-US" sz="1800" dirty="0"/>
              <a:t>s</a:t>
            </a:r>
            <a:r>
              <a:rPr lang="en-US" sz="1800" dirty="0"/>
              <a:t>: Các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 (</a:t>
            </a:r>
            <a:r>
              <a:rPr lang="en-US" sz="1800" dirty="0" err="1"/>
              <a:t>đọc</a:t>
            </a:r>
            <a:r>
              <a:rPr lang="en-US" sz="1800" dirty="0"/>
              <a:t> file,</a:t>
            </a:r>
            <a:r>
              <a:rPr lang="vi-VN" altLang="en-US" sz="1800" dirty="0"/>
              <a:t> thêm thời gian chờ</a:t>
            </a:r>
            <a:r>
              <a:rPr lang="en-US" sz="1800" dirty="0"/>
              <a:t>)</a:t>
            </a:r>
            <a:endParaRPr lang="en-US" sz="1800" dirty="0"/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Report: </a:t>
            </a: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r>
              <a:rPr lang="en-US" sz="1800" dirty="0"/>
              <a:t> test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3. </a:t>
            </a:r>
            <a:r>
              <a:rPr lang="en-US" sz="1800" b="1" dirty="0" err="1">
                <a:solidFill>
                  <a:schemeClr val="tx1"/>
                </a:solidFill>
              </a:rPr>
              <a:t>Xây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dựng</a:t>
            </a:r>
            <a:r>
              <a:rPr lang="en-US" sz="1800" b="1" dirty="0">
                <a:solidFill>
                  <a:schemeClr val="tx1"/>
                </a:solidFill>
              </a:rPr>
              <a:t> Framework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BDD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69255" cy="635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Ứng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dụng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Website </a:t>
            </a:r>
            <a:r>
              <a:rPr lang="vi-VN" alt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Ketnoitieudung.vn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khai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3.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Framework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0359" y="977966"/>
            <a:ext cx="11201399" cy="466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Mô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800" dirty="0"/>
              <a:t>Page Object Model (POM) + Data-Driven Testing (DDT)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vi-VN" sz="1800" b="1" dirty="0"/>
              <a:t>Cấu trúc thư mục chính</a:t>
            </a:r>
            <a:r>
              <a:rPr lang="en-US" sz="1800" dirty="0"/>
              <a:t>: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b="1" dirty="0"/>
              <a:t>Pages/</a:t>
            </a:r>
            <a:r>
              <a:rPr lang="en-US" sz="1800" dirty="0"/>
              <a:t> –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tả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tử</a:t>
            </a:r>
            <a:r>
              <a:rPr lang="en-US" sz="1800" dirty="0"/>
              <a:t> &amp; </a:t>
            </a:r>
            <a:r>
              <a:rPr lang="en-US" sz="1800" dirty="0" err="1"/>
              <a:t>hành</a:t>
            </a:r>
            <a:r>
              <a:rPr lang="en-US" sz="1800" dirty="0"/>
              <a:t> vi </a:t>
            </a:r>
            <a:r>
              <a:rPr lang="en-US" sz="1800" dirty="0" err="1"/>
              <a:t>từng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 (</a:t>
            </a:r>
            <a:r>
              <a:rPr lang="en-US" sz="1800" dirty="0" err="1"/>
              <a:t>LoginPage</a:t>
            </a:r>
            <a:r>
              <a:rPr lang="en-US" sz="1800" dirty="0"/>
              <a:t>, </a:t>
            </a:r>
            <a:r>
              <a:rPr lang="en-US" sz="1800" dirty="0" err="1"/>
              <a:t>CartPage</a:t>
            </a:r>
            <a:r>
              <a:rPr lang="en-US" sz="1800" dirty="0"/>
              <a:t>,...).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b="1" dirty="0"/>
              <a:t>Tests/</a:t>
            </a:r>
            <a:r>
              <a:rPr lang="en-US" sz="1800" dirty="0"/>
              <a:t> –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test script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Pytest</a:t>
            </a:r>
            <a:r>
              <a:rPr lang="en-US" sz="1800" dirty="0"/>
              <a:t>.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vi-VN" sz="1800" b="1" dirty="0"/>
              <a:t>Data/</a:t>
            </a:r>
            <a:r>
              <a:rPr lang="vi-VN" sz="1800" dirty="0"/>
              <a:t> – Lưu trữ dữ liệu đầu vào (Excel/CSV).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b="1" dirty="0"/>
              <a:t>Utils/</a:t>
            </a:r>
            <a:r>
              <a:rPr lang="en-US" sz="1800" dirty="0"/>
              <a:t> –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 (</a:t>
            </a:r>
            <a:r>
              <a:rPr lang="en-US" sz="1800" dirty="0" err="1"/>
              <a:t>đọc</a:t>
            </a:r>
            <a:r>
              <a:rPr lang="en-US" sz="1800" dirty="0"/>
              <a:t> file</a:t>
            </a:r>
            <a:r>
              <a:rPr lang="vi-VN" altLang="en-US" sz="1800" dirty="0"/>
              <a:t>, thêm thời gian chờ</a:t>
            </a:r>
            <a:r>
              <a:rPr lang="en-US" sz="1800" dirty="0"/>
              <a:t>).</a:t>
            </a:r>
            <a:endParaRPr lang="en-US" sz="1800" dirty="0"/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vi-VN" sz="1800" b="1" dirty="0"/>
              <a:t>Reports/</a:t>
            </a:r>
            <a:r>
              <a:rPr lang="vi-VN" sz="1800" dirty="0"/>
              <a:t> – Lưu báo cáo kết quả kiểm thử (HTML/Allure).</a:t>
            </a: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Ưu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điểm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1800" dirty="0" err="1"/>
              <a:t>Tách</a:t>
            </a:r>
            <a:r>
              <a:rPr lang="en-US" sz="1800" dirty="0"/>
              <a:t> </a:t>
            </a:r>
            <a:r>
              <a:rPr lang="en-US" sz="1800" dirty="0" err="1"/>
              <a:t>biệt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– logic –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, </a:t>
            </a:r>
            <a:r>
              <a:rPr lang="en-US" sz="1800" dirty="0" err="1"/>
              <a:t>giúp</a:t>
            </a:r>
            <a:r>
              <a:rPr lang="en-US" sz="1800" dirty="0"/>
              <a:t>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trì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tái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code </a:t>
            </a:r>
            <a:r>
              <a:rPr lang="en-US" sz="1800" dirty="0" err="1"/>
              <a:t>giữa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. </a:t>
            </a:r>
            <a:endParaRPr lang="en-US" sz="1800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vi-VN" sz="1800" dirty="0"/>
              <a:t>Dễ dàng mở rộng thêm test case mới mà không ảnh hưởng đến cấu trúc cũ.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 panose="020F0502020204030204"/>
              <a:buNone/>
            </a:pPr>
            <a:r>
              <a:rPr lang="en-US" sz="3200"/>
              <a:t>Nội dung</a:t>
            </a:r>
            <a:endParaRPr lang="en-US" sz="3200"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Xây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dựng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Framework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2.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Giới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thiệu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Selenium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sym typeface="+mn-ea"/>
              </a:rPr>
              <a:t>và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 BDD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  <a:sym typeface="+mn-ea"/>
              </a:rPr>
              <a:t>1.Mục tiêu của đề tài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40" y="3225800"/>
            <a:ext cx="5437505" cy="64516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4. </a:t>
            </a:r>
            <a:r>
              <a:rPr lang="en-US" sz="1800" b="1" dirty="0" err="1">
                <a:solidFill>
                  <a:schemeClr val="tx1"/>
                </a:solidFill>
              </a:rPr>
              <a:t>Ứng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dụng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cho</a:t>
            </a:r>
            <a:r>
              <a:rPr lang="en-US" sz="1800" b="1" dirty="0">
                <a:solidFill>
                  <a:schemeClr val="tx1"/>
                </a:solidFill>
              </a:rPr>
              <a:t> Website </a:t>
            </a:r>
            <a:r>
              <a:rPr lang="vi-VN" altLang="en-US" sz="1800" b="1" dirty="0" err="1">
                <a:solidFill>
                  <a:schemeClr val="tx1"/>
                </a:solidFill>
              </a:rPr>
              <a:t>Ketnoitieudung.</a:t>
            </a:r>
            <a:r>
              <a:rPr lang="vi-VN" altLang="en-US" sz="1800" b="1" dirty="0" err="1">
                <a:solidFill>
                  <a:schemeClr val="tx1"/>
                </a:solidFill>
              </a:rPr>
              <a:t>vn</a:t>
            </a:r>
            <a:endParaRPr lang="vi-VN" altLang="en-US" sz="1800" b="1" dirty="0" err="1">
              <a:solidFill>
                <a:schemeClr val="tx1"/>
              </a:solidFill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Quá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trình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triển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khai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kết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5325</Words>
  <Application>WPS Presentation</Application>
  <PresentationFormat>On-screen Show (4:3)</PresentationFormat>
  <Paragraphs>206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Arial</vt:lpstr>
      <vt:lpstr>Calibri</vt:lpstr>
      <vt:lpstr>Times New Roman</vt:lpstr>
      <vt:lpstr>Calibri</vt:lpstr>
      <vt:lpstr>Courier New</vt:lpstr>
      <vt:lpstr>Microsoft YaHei</vt:lpstr>
      <vt:lpstr>Arial Unicode MS</vt:lpstr>
      <vt:lpstr>Office Theme</vt:lpstr>
      <vt:lpstr>Kiểm Thử Tự Động Xây dựng Framework kiểm thử tự động với Selenium theo hướng DDT cho ứng dụng web và ứng dụng kiểm thử cho website SWE.vn</vt:lpstr>
      <vt:lpstr>Nội dung</vt:lpstr>
      <vt:lpstr>Nội dung</vt:lpstr>
      <vt:lpstr>1. Mục tiêu của đề tài</vt:lpstr>
      <vt:lpstr>Nội dung</vt:lpstr>
      <vt:lpstr>2. Giới thiệu về Selenium và DDT</vt:lpstr>
      <vt:lpstr>Nội dung</vt:lpstr>
      <vt:lpstr>3. Xây dựng Framework</vt:lpstr>
      <vt:lpstr>Nội dung</vt:lpstr>
      <vt:lpstr>4. Ứng dụng kiểm thử cho Website SWE.vn</vt:lpstr>
      <vt:lpstr>Nội dung</vt:lpstr>
      <vt:lpstr>5. Quá trình triển khai</vt:lpstr>
      <vt:lpstr> Kết quả đạt được</vt:lpstr>
      <vt:lpstr> Hạn chế và hướng phát triển</vt:lpstr>
      <vt:lpstr>Nội dung</vt:lpstr>
      <vt:lpstr>6.Tổng kết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hướng đối tượng UML</dc:title>
  <dc:creator>Đỗ Thị Thu Trang</dc:creator>
  <cp:lastModifiedBy>Minh Nguyễn</cp:lastModifiedBy>
  <cp:revision>59</cp:revision>
  <dcterms:created xsi:type="dcterms:W3CDTF">2024-09-27T15:40:00Z</dcterms:created>
  <dcterms:modified xsi:type="dcterms:W3CDTF">2025-10-26T16:40:59Z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C9F254DA01954F8C97E58F9486DF8A8F_13</vt:lpwstr>
  </property>
  <property fmtid="{D5CDD505-2E9C-101B-9397-08002B2CF9AE}" pid="3" name="KSOProductBuildVer">
    <vt:lpwstr>2057-12.2.0.23131</vt:lpwstr>
  </property>
</Properties>
</file>